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1"/>
  </p:sldMasterIdLst>
  <p:notesMasterIdLst>
    <p:notesMasterId r:id="rId43"/>
  </p:notesMasterIdLst>
  <p:sldIdLst>
    <p:sldId id="256" r:id="rId2"/>
    <p:sldId id="268" r:id="rId3"/>
    <p:sldId id="257" r:id="rId4"/>
    <p:sldId id="258" r:id="rId5"/>
    <p:sldId id="269" r:id="rId6"/>
    <p:sldId id="259" r:id="rId7"/>
    <p:sldId id="260" r:id="rId8"/>
    <p:sldId id="290" r:id="rId9"/>
    <p:sldId id="262" r:id="rId10"/>
    <p:sldId id="264" r:id="rId11"/>
    <p:sldId id="266" r:id="rId12"/>
    <p:sldId id="267" r:id="rId13"/>
    <p:sldId id="272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2" r:id="rId25"/>
    <p:sldId id="275" r:id="rId26"/>
    <p:sldId id="287" r:id="rId27"/>
    <p:sldId id="286" r:id="rId28"/>
    <p:sldId id="306" r:id="rId29"/>
    <p:sldId id="307" r:id="rId30"/>
    <p:sldId id="308" r:id="rId31"/>
    <p:sldId id="309" r:id="rId32"/>
    <p:sldId id="303" r:id="rId33"/>
    <p:sldId id="304" r:id="rId34"/>
    <p:sldId id="310" r:id="rId35"/>
    <p:sldId id="312" r:id="rId36"/>
    <p:sldId id="311" r:id="rId37"/>
    <p:sldId id="313" r:id="rId38"/>
    <p:sldId id="314" r:id="rId39"/>
    <p:sldId id="278" r:id="rId40"/>
    <p:sldId id="279" r:id="rId41"/>
    <p:sldId id="28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06" autoAdjust="0"/>
    <p:restoredTop sz="94843" autoAdjust="0"/>
  </p:normalViewPr>
  <p:slideViewPr>
    <p:cSldViewPr snapToGrid="0">
      <p:cViewPr varScale="1">
        <p:scale>
          <a:sx n="87" d="100"/>
          <a:sy n="87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lei\Dropbox\Neuromorphic\ris_5_3_1.28(DEFINITIVO)\Data%20Analisy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alei\Dropbox\Neuromorphic\ris_5_3_1.28(DEFINITIVO)\Data%20Analisy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alei\Dropbox\Neuromorphic\ris_5_3_1.28(DEFINITIVO)\Data%20Analisy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alei\Dropbox\Neuromorphic\ris_5_3_1.28(DEFINITIVO)\Data%20Analisy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alei\Dropbox\Neuromorphic\ris_5_3_1.28(DEFINITIVO)\Data%20Analisy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'3 Cross_classification'!$D$4</c:f>
              <c:strCache>
                <c:ptCount val="1"/>
                <c:pt idx="0">
                  <c:v>Accuracy 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'3 Cross_classification'!$C$5:$C$27</c:f>
              <c:numCache>
                <c:formatCode>General</c:formatCode>
                <c:ptCount val="2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  <c:pt idx="18">
                  <c:v>60</c:v>
                </c:pt>
                <c:pt idx="19">
                  <c:v>70</c:v>
                </c:pt>
                <c:pt idx="20">
                  <c:v>80</c:v>
                </c:pt>
                <c:pt idx="21">
                  <c:v>90</c:v>
                </c:pt>
                <c:pt idx="22">
                  <c:v>100</c:v>
                </c:pt>
              </c:numCache>
            </c:numRef>
          </c:xVal>
          <c:yVal>
            <c:numRef>
              <c:f>'3 Cross_classification'!$D$5:$D$27</c:f>
              <c:numCache>
                <c:formatCode>0.00</c:formatCode>
                <c:ptCount val="23"/>
                <c:pt idx="0">
                  <c:v>99.707599999999999</c:v>
                </c:pt>
                <c:pt idx="1">
                  <c:v>99.59</c:v>
                </c:pt>
                <c:pt idx="2">
                  <c:v>99.590599999999995</c:v>
                </c:pt>
                <c:pt idx="3">
                  <c:v>99.649000000000001</c:v>
                </c:pt>
                <c:pt idx="4">
                  <c:v>99.531999999999996</c:v>
                </c:pt>
                <c:pt idx="5">
                  <c:v>99.59</c:v>
                </c:pt>
                <c:pt idx="6">
                  <c:v>99.472999999999999</c:v>
                </c:pt>
                <c:pt idx="7">
                  <c:v>99.532200000000003</c:v>
                </c:pt>
                <c:pt idx="8">
                  <c:v>99.298199999999994</c:v>
                </c:pt>
                <c:pt idx="9">
                  <c:v>99.298199999999994</c:v>
                </c:pt>
                <c:pt idx="10">
                  <c:v>99.064300000000003</c:v>
                </c:pt>
                <c:pt idx="11">
                  <c:v>98.888900000000007</c:v>
                </c:pt>
                <c:pt idx="12">
                  <c:v>98.479500000000002</c:v>
                </c:pt>
                <c:pt idx="13">
                  <c:v>98.475899999999996</c:v>
                </c:pt>
                <c:pt idx="14">
                  <c:v>98.011700000000005</c:v>
                </c:pt>
                <c:pt idx="15">
                  <c:v>97.660799999999995</c:v>
                </c:pt>
                <c:pt idx="16">
                  <c:v>97.19</c:v>
                </c:pt>
                <c:pt idx="17">
                  <c:v>97.31</c:v>
                </c:pt>
                <c:pt idx="18">
                  <c:v>98.12</c:v>
                </c:pt>
                <c:pt idx="19">
                  <c:v>97.83</c:v>
                </c:pt>
                <c:pt idx="20">
                  <c:v>95.672499999999999</c:v>
                </c:pt>
                <c:pt idx="21">
                  <c:v>95.789500000000004</c:v>
                </c:pt>
                <c:pt idx="22">
                  <c:v>94.385999999999996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E56-4DAF-B81E-4F2A6A2E4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050624"/>
        <c:axId val="79048704"/>
      </c:scatterChart>
      <c:valAx>
        <c:axId val="79050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48704"/>
        <c:crosses val="autoZero"/>
        <c:crossBetween val="midCat"/>
      </c:valAx>
      <c:valAx>
        <c:axId val="7904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50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Confusion</a:t>
            </a:r>
            <a:r>
              <a:rPr lang="it-IT" baseline="0"/>
              <a:t> Matrix</a:t>
            </a:r>
            <a:endParaRPr lang="it-IT"/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Tot_Classification!$C$19</c:f>
              <c:strCache>
                <c:ptCount val="1"/>
                <c:pt idx="0">
                  <c:v>Target 1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Tot_Classification!$D$19:$L$19</c:f>
              <c:numCache>
                <c:formatCode>General</c:formatCode>
                <c:ptCount val="9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20-445C-89C6-EED8DB24BF84}"/>
            </c:ext>
          </c:extLst>
        </c:ser>
        <c:ser>
          <c:idx val="1"/>
          <c:order val="1"/>
          <c:tx>
            <c:strRef>
              <c:f>Tot_Classification!$C$20</c:f>
              <c:strCache>
                <c:ptCount val="1"/>
                <c:pt idx="0">
                  <c:v>Target 2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Tot_Classification!$D$20:$L$20</c:f>
              <c:numCache>
                <c:formatCode>General</c:formatCode>
                <c:ptCount val="9"/>
                <c:pt idx="0">
                  <c:v>1.5789473684210527E-2</c:v>
                </c:pt>
                <c:pt idx="1">
                  <c:v>0.96842105263157896</c:v>
                </c:pt>
                <c:pt idx="2">
                  <c:v>1.5789473684210527E-2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20-445C-89C6-EED8DB24BF84}"/>
            </c:ext>
          </c:extLst>
        </c:ser>
        <c:ser>
          <c:idx val="2"/>
          <c:order val="2"/>
          <c:tx>
            <c:strRef>
              <c:f>Tot_Classification!$C$21</c:f>
              <c:strCache>
                <c:ptCount val="1"/>
                <c:pt idx="0">
                  <c:v>Target 3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Tot_Classification!$D$21:$L$21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0.76842105263157889</c:v>
                </c:pt>
                <c:pt idx="3">
                  <c:v>0.23157894736842105</c:v>
                </c:pt>
                <c:pt idx="4">
                  <c:v>2.6315789473684209E-2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20-445C-89C6-EED8DB24BF84}"/>
            </c:ext>
          </c:extLst>
        </c:ser>
        <c:ser>
          <c:idx val="3"/>
          <c:order val="3"/>
          <c:tx>
            <c:strRef>
              <c:f>Tot_Classification!$C$22</c:f>
              <c:strCache>
                <c:ptCount val="1"/>
                <c:pt idx="0">
                  <c:v>Target 4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Tot_Classification!$D$22:$L$22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4.2105263157894736E-2</c:v>
                </c:pt>
                <c:pt idx="3">
                  <c:v>0.93684210526315792</c:v>
                </c:pt>
                <c:pt idx="4">
                  <c:v>2.1052631578947368E-2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A20-445C-89C6-EED8DB24BF84}"/>
            </c:ext>
          </c:extLst>
        </c:ser>
        <c:ser>
          <c:idx val="4"/>
          <c:order val="4"/>
          <c:tx>
            <c:strRef>
              <c:f>Tot_Classification!$C$23</c:f>
              <c:strCache>
                <c:ptCount val="1"/>
                <c:pt idx="0">
                  <c:v>Target 5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Tot_Classification!$D$23:$L$23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20-445C-89C6-EED8DB24BF84}"/>
            </c:ext>
          </c:extLst>
        </c:ser>
        <c:ser>
          <c:idx val="5"/>
          <c:order val="5"/>
          <c:tx>
            <c:strRef>
              <c:f>Tot_Classification!$C$24</c:f>
              <c:strCache>
                <c:ptCount val="1"/>
                <c:pt idx="0">
                  <c:v>Target 6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Tot_Classification!$D$24:$L$24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0.97368421052631582</c:v>
                </c:pt>
                <c:pt idx="6">
                  <c:v>2.6315789473684209E-2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A20-445C-89C6-EED8DB24BF84}"/>
            </c:ext>
          </c:extLst>
        </c:ser>
        <c:ser>
          <c:idx val="6"/>
          <c:order val="6"/>
          <c:tx>
            <c:strRef>
              <c:f>Tot_Classification!$C$25</c:f>
              <c:strCache>
                <c:ptCount val="1"/>
                <c:pt idx="0">
                  <c:v>Target 7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Tot_Classification!$D$25:$L$25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0.97368421052631582</c:v>
                </c:pt>
                <c:pt idx="7">
                  <c:v>2.6315789473684209E-2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A20-445C-89C6-EED8DB24BF84}"/>
            </c:ext>
          </c:extLst>
        </c:ser>
        <c:ser>
          <c:idx val="7"/>
          <c:order val="7"/>
          <c:tx>
            <c:strRef>
              <c:f>Tot_Classification!$C$26</c:f>
              <c:strCache>
                <c:ptCount val="1"/>
                <c:pt idx="0">
                  <c:v>Target 8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Tot_Classification!$D$26:$L$26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0.95789473684210524</c:v>
                </c:pt>
                <c:pt idx="8">
                  <c:v>4.2105263157894736E-2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A20-445C-89C6-EED8DB24BF84}"/>
            </c:ext>
          </c:extLst>
        </c:ser>
        <c:ser>
          <c:idx val="8"/>
          <c:order val="8"/>
          <c:tx>
            <c:strRef>
              <c:f>Tot_Classification!$C$27</c:f>
              <c:strCache>
                <c:ptCount val="1"/>
                <c:pt idx="0">
                  <c:v>Target 9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Tot_Classification!$D$27:$L$27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2.6315789473684209E-2</c:v>
                </c:pt>
                <c:pt idx="8">
                  <c:v>0.97368421052631582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A20-445C-89C6-EED8DB24BF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3741312"/>
        <c:axId val="64013440"/>
        <c:axId val="89356928"/>
      </c:bar3DChart>
      <c:catAx>
        <c:axId val="63741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4013440"/>
        <c:crosses val="autoZero"/>
        <c:auto val="1"/>
        <c:lblAlgn val="ctr"/>
        <c:lblOffset val="100"/>
        <c:noMultiLvlLbl val="0"/>
      </c:catAx>
      <c:valAx>
        <c:axId val="64013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3741312"/>
        <c:crosses val="autoZero"/>
        <c:crossBetween val="between"/>
      </c:valAx>
      <c:serAx>
        <c:axId val="89356928"/>
        <c:scaling>
          <c:orientation val="minMax"/>
        </c:scaling>
        <c:delete val="0"/>
        <c:axPos val="b"/>
        <c:majorTickMark val="out"/>
        <c:minorTickMark val="none"/>
        <c:tickLblPos val="nextTo"/>
        <c:crossAx val="64013440"/>
        <c:crosses val="autoZero"/>
      </c:ser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Confusion</a:t>
            </a:r>
            <a:r>
              <a:rPr lang="it-IT" baseline="0"/>
              <a:t> Matrix</a:t>
            </a:r>
            <a:endParaRPr lang="it-IT"/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Tot_Classification!$C$19</c:f>
              <c:strCache>
                <c:ptCount val="1"/>
                <c:pt idx="0">
                  <c:v>Target 1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Tot_Classification!$D$19:$L$19</c:f>
              <c:numCache>
                <c:formatCode>General</c:formatCode>
                <c:ptCount val="9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2C-44FF-ABFE-B6CC7837F592}"/>
            </c:ext>
          </c:extLst>
        </c:ser>
        <c:ser>
          <c:idx val="1"/>
          <c:order val="1"/>
          <c:tx>
            <c:strRef>
              <c:f>Tot_Classification!$C$20</c:f>
              <c:strCache>
                <c:ptCount val="1"/>
                <c:pt idx="0">
                  <c:v>Target 2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Tot_Classification!$D$20:$L$20</c:f>
              <c:numCache>
                <c:formatCode>General</c:formatCode>
                <c:ptCount val="9"/>
                <c:pt idx="0">
                  <c:v>1.5789473684210527E-2</c:v>
                </c:pt>
                <c:pt idx="1">
                  <c:v>0.96842105263157896</c:v>
                </c:pt>
                <c:pt idx="2">
                  <c:v>1.5789473684210527E-2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2C-44FF-ABFE-B6CC7837F592}"/>
            </c:ext>
          </c:extLst>
        </c:ser>
        <c:ser>
          <c:idx val="2"/>
          <c:order val="2"/>
          <c:tx>
            <c:strRef>
              <c:f>Tot_Classification!$C$21</c:f>
              <c:strCache>
                <c:ptCount val="1"/>
                <c:pt idx="0">
                  <c:v>Target 3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Tot_Classification!$D$21:$L$21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0.76842105263157889</c:v>
                </c:pt>
                <c:pt idx="3">
                  <c:v>0.23157894736842105</c:v>
                </c:pt>
                <c:pt idx="4">
                  <c:v>2.6315789473684209E-2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2C-44FF-ABFE-B6CC7837F592}"/>
            </c:ext>
          </c:extLst>
        </c:ser>
        <c:ser>
          <c:idx val="3"/>
          <c:order val="3"/>
          <c:tx>
            <c:strRef>
              <c:f>Tot_Classification!$C$22</c:f>
              <c:strCache>
                <c:ptCount val="1"/>
                <c:pt idx="0">
                  <c:v>Target 4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Tot_Classification!$D$22:$L$22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4.2105263157894736E-2</c:v>
                </c:pt>
                <c:pt idx="3">
                  <c:v>0.93684210526315792</c:v>
                </c:pt>
                <c:pt idx="4">
                  <c:v>2.1052631578947368E-2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2C-44FF-ABFE-B6CC7837F592}"/>
            </c:ext>
          </c:extLst>
        </c:ser>
        <c:ser>
          <c:idx val="4"/>
          <c:order val="4"/>
          <c:tx>
            <c:strRef>
              <c:f>Tot_Classification!$C$23</c:f>
              <c:strCache>
                <c:ptCount val="1"/>
                <c:pt idx="0">
                  <c:v>Target 5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Tot_Classification!$D$23:$L$23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2C-44FF-ABFE-B6CC7837F592}"/>
            </c:ext>
          </c:extLst>
        </c:ser>
        <c:ser>
          <c:idx val="5"/>
          <c:order val="5"/>
          <c:tx>
            <c:strRef>
              <c:f>Tot_Classification!$C$24</c:f>
              <c:strCache>
                <c:ptCount val="1"/>
                <c:pt idx="0">
                  <c:v>Target 6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Tot_Classification!$D$24:$L$24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0.97368421052631582</c:v>
                </c:pt>
                <c:pt idx="6">
                  <c:v>2.6315789473684209E-2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52C-44FF-ABFE-B6CC7837F592}"/>
            </c:ext>
          </c:extLst>
        </c:ser>
        <c:ser>
          <c:idx val="6"/>
          <c:order val="6"/>
          <c:tx>
            <c:strRef>
              <c:f>Tot_Classification!$C$25</c:f>
              <c:strCache>
                <c:ptCount val="1"/>
                <c:pt idx="0">
                  <c:v>Target 7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Tot_Classification!$D$25:$L$25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0.97368421052631582</c:v>
                </c:pt>
                <c:pt idx="7">
                  <c:v>2.6315789473684209E-2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2C-44FF-ABFE-B6CC7837F592}"/>
            </c:ext>
          </c:extLst>
        </c:ser>
        <c:ser>
          <c:idx val="7"/>
          <c:order val="7"/>
          <c:tx>
            <c:strRef>
              <c:f>Tot_Classification!$C$26</c:f>
              <c:strCache>
                <c:ptCount val="1"/>
                <c:pt idx="0">
                  <c:v>Target 8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Tot_Classification!$D$26:$L$26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0.95789473684210524</c:v>
                </c:pt>
                <c:pt idx="8">
                  <c:v>4.2105263157894736E-2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52C-44FF-ABFE-B6CC7837F592}"/>
            </c:ext>
          </c:extLst>
        </c:ser>
        <c:ser>
          <c:idx val="8"/>
          <c:order val="8"/>
          <c:tx>
            <c:strRef>
              <c:f>Tot_Classification!$C$27</c:f>
              <c:strCache>
                <c:ptCount val="1"/>
                <c:pt idx="0">
                  <c:v>Target 9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Tot_Classification!$D$27:$L$27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2.6315789473684209E-2</c:v>
                </c:pt>
                <c:pt idx="8">
                  <c:v>0.97368421052631582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52C-44FF-ABFE-B6CC7837F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3741312"/>
        <c:axId val="64013440"/>
        <c:axId val="89356928"/>
      </c:bar3DChart>
      <c:catAx>
        <c:axId val="63741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4013440"/>
        <c:crosses val="autoZero"/>
        <c:auto val="1"/>
        <c:lblAlgn val="ctr"/>
        <c:lblOffset val="100"/>
        <c:noMultiLvlLbl val="0"/>
      </c:catAx>
      <c:valAx>
        <c:axId val="64013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3741312"/>
        <c:crosses val="autoZero"/>
        <c:crossBetween val="between"/>
      </c:valAx>
      <c:serAx>
        <c:axId val="89356928"/>
        <c:scaling>
          <c:orientation val="minMax"/>
        </c:scaling>
        <c:delete val="0"/>
        <c:axPos val="b"/>
        <c:majorTickMark val="out"/>
        <c:minorTickMark val="none"/>
        <c:tickLblPos val="nextTo"/>
        <c:crossAx val="64013440"/>
        <c:crosses val="autoZero"/>
      </c:ser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Confusion</a:t>
            </a:r>
            <a:r>
              <a:rPr lang="it-IT" baseline="0"/>
              <a:t> Matrix</a:t>
            </a:r>
            <a:endParaRPr lang="it-IT"/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Tot_Classification!$C$19</c:f>
              <c:strCache>
                <c:ptCount val="1"/>
                <c:pt idx="0">
                  <c:v>Target 1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Tot_Classification!$D$19:$L$19</c:f>
              <c:numCache>
                <c:formatCode>General</c:formatCode>
                <c:ptCount val="9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28-4AEA-8958-901D6D7463BB}"/>
            </c:ext>
          </c:extLst>
        </c:ser>
        <c:ser>
          <c:idx val="1"/>
          <c:order val="1"/>
          <c:tx>
            <c:strRef>
              <c:f>Tot_Classification!$C$20</c:f>
              <c:strCache>
                <c:ptCount val="1"/>
                <c:pt idx="0">
                  <c:v>Target 2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Tot_Classification!$D$20:$L$20</c:f>
              <c:numCache>
                <c:formatCode>General</c:formatCode>
                <c:ptCount val="9"/>
                <c:pt idx="0">
                  <c:v>1.5789473684210527E-2</c:v>
                </c:pt>
                <c:pt idx="1">
                  <c:v>0.96842105263157896</c:v>
                </c:pt>
                <c:pt idx="2">
                  <c:v>1.5789473684210527E-2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28-4AEA-8958-901D6D7463BB}"/>
            </c:ext>
          </c:extLst>
        </c:ser>
        <c:ser>
          <c:idx val="2"/>
          <c:order val="2"/>
          <c:tx>
            <c:strRef>
              <c:f>Tot_Classification!$C$21</c:f>
              <c:strCache>
                <c:ptCount val="1"/>
                <c:pt idx="0">
                  <c:v>Target 3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Tot_Classification!$D$21:$L$21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0.76842105263157889</c:v>
                </c:pt>
                <c:pt idx="3">
                  <c:v>0.23157894736842105</c:v>
                </c:pt>
                <c:pt idx="4">
                  <c:v>2.6315789473684209E-2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28-4AEA-8958-901D6D7463BB}"/>
            </c:ext>
          </c:extLst>
        </c:ser>
        <c:ser>
          <c:idx val="3"/>
          <c:order val="3"/>
          <c:tx>
            <c:strRef>
              <c:f>Tot_Classification!$C$22</c:f>
              <c:strCache>
                <c:ptCount val="1"/>
                <c:pt idx="0">
                  <c:v>Target 4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Tot_Classification!$D$22:$L$22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4.2105263157894736E-2</c:v>
                </c:pt>
                <c:pt idx="3">
                  <c:v>0.93684210526315792</c:v>
                </c:pt>
                <c:pt idx="4">
                  <c:v>2.1052631578947368E-2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28-4AEA-8958-901D6D7463BB}"/>
            </c:ext>
          </c:extLst>
        </c:ser>
        <c:ser>
          <c:idx val="4"/>
          <c:order val="4"/>
          <c:tx>
            <c:strRef>
              <c:f>Tot_Classification!$C$23</c:f>
              <c:strCache>
                <c:ptCount val="1"/>
                <c:pt idx="0">
                  <c:v>Target 5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Tot_Classification!$D$23:$L$23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28-4AEA-8958-901D6D7463BB}"/>
            </c:ext>
          </c:extLst>
        </c:ser>
        <c:ser>
          <c:idx val="5"/>
          <c:order val="5"/>
          <c:tx>
            <c:strRef>
              <c:f>Tot_Classification!$C$24</c:f>
              <c:strCache>
                <c:ptCount val="1"/>
                <c:pt idx="0">
                  <c:v>Target 6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Tot_Classification!$D$24:$L$24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0.97368421052631582</c:v>
                </c:pt>
                <c:pt idx="6">
                  <c:v>2.6315789473684209E-2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28-4AEA-8958-901D6D7463BB}"/>
            </c:ext>
          </c:extLst>
        </c:ser>
        <c:ser>
          <c:idx val="6"/>
          <c:order val="6"/>
          <c:tx>
            <c:strRef>
              <c:f>Tot_Classification!$C$25</c:f>
              <c:strCache>
                <c:ptCount val="1"/>
                <c:pt idx="0">
                  <c:v>Target 7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Tot_Classification!$D$25:$L$25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0.97368421052631582</c:v>
                </c:pt>
                <c:pt idx="7">
                  <c:v>2.6315789473684209E-2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B28-4AEA-8958-901D6D7463BB}"/>
            </c:ext>
          </c:extLst>
        </c:ser>
        <c:ser>
          <c:idx val="7"/>
          <c:order val="7"/>
          <c:tx>
            <c:strRef>
              <c:f>Tot_Classification!$C$26</c:f>
              <c:strCache>
                <c:ptCount val="1"/>
                <c:pt idx="0">
                  <c:v>Target 8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Tot_Classification!$D$26:$L$26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0.95789473684210524</c:v>
                </c:pt>
                <c:pt idx="8">
                  <c:v>4.2105263157894736E-2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B28-4AEA-8958-901D6D7463BB}"/>
            </c:ext>
          </c:extLst>
        </c:ser>
        <c:ser>
          <c:idx val="8"/>
          <c:order val="8"/>
          <c:tx>
            <c:strRef>
              <c:f>Tot_Classification!$C$27</c:f>
              <c:strCache>
                <c:ptCount val="1"/>
                <c:pt idx="0">
                  <c:v>Target 9</c:v>
                </c:pt>
              </c:strCache>
            </c:strRef>
          </c:tx>
          <c:invertIfNegative val="0"/>
          <c:cat>
            <c:strRef>
              <c:f>Tot_Classification!$D$18:$L$18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Tot_Classification!$D$27:$L$27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2.6315789473684209E-2</c:v>
                </c:pt>
                <c:pt idx="8">
                  <c:v>0.97368421052631582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28-4AEA-8958-901D6D746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3741312"/>
        <c:axId val="64013440"/>
        <c:axId val="89356928"/>
      </c:bar3DChart>
      <c:catAx>
        <c:axId val="63741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4013440"/>
        <c:crosses val="autoZero"/>
        <c:auto val="1"/>
        <c:lblAlgn val="ctr"/>
        <c:lblOffset val="100"/>
        <c:noMultiLvlLbl val="0"/>
      </c:catAx>
      <c:valAx>
        <c:axId val="64013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3741312"/>
        <c:crosses val="autoZero"/>
        <c:crossBetween val="between"/>
      </c:valAx>
      <c:serAx>
        <c:axId val="89356928"/>
        <c:scaling>
          <c:orientation val="minMax"/>
        </c:scaling>
        <c:delete val="0"/>
        <c:axPos val="b"/>
        <c:majorTickMark val="out"/>
        <c:minorTickMark val="none"/>
        <c:tickLblPos val="nextTo"/>
        <c:crossAx val="64013440"/>
        <c:crosses val="autoZero"/>
      </c:ser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Confusion Matrix</a:t>
            </a:r>
          </a:p>
        </c:rich>
      </c:tx>
      <c:overlay val="0"/>
    </c:title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9.4612808898095341E-2"/>
          <c:y val="0.10564115949594699"/>
          <c:w val="0.63606146106736661"/>
          <c:h val="0.72995990084572759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Tot_Classification!$C$71</c:f>
              <c:strCache>
                <c:ptCount val="1"/>
                <c:pt idx="0">
                  <c:v>Target 1</c:v>
                </c:pt>
              </c:strCache>
            </c:strRef>
          </c:tx>
          <c:invertIfNegative val="0"/>
          <c:cat>
            <c:strRef>
              <c:f>Tot_Classification!$D$70:$L$70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Tot_Classification!$D$71:$L$71</c:f>
              <c:numCache>
                <c:formatCode>General</c:formatCode>
                <c:ptCount val="9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9D-4C8A-BF64-A698B0311E0D}"/>
            </c:ext>
          </c:extLst>
        </c:ser>
        <c:ser>
          <c:idx val="1"/>
          <c:order val="1"/>
          <c:tx>
            <c:strRef>
              <c:f>Tot_Classification!$C$72</c:f>
              <c:strCache>
                <c:ptCount val="1"/>
                <c:pt idx="0">
                  <c:v>Target 2</c:v>
                </c:pt>
              </c:strCache>
            </c:strRef>
          </c:tx>
          <c:invertIfNegative val="0"/>
          <c:cat>
            <c:strRef>
              <c:f>Tot_Classification!$D$70:$L$70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Tot_Classification!$D$72:$L$72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9D-4C8A-BF64-A698B0311E0D}"/>
            </c:ext>
          </c:extLst>
        </c:ser>
        <c:ser>
          <c:idx val="2"/>
          <c:order val="2"/>
          <c:tx>
            <c:strRef>
              <c:f>Tot_Classification!$C$73</c:f>
              <c:strCache>
                <c:ptCount val="1"/>
                <c:pt idx="0">
                  <c:v>Target 3</c:v>
                </c:pt>
              </c:strCache>
            </c:strRef>
          </c:tx>
          <c:invertIfNegative val="0"/>
          <c:cat>
            <c:strRef>
              <c:f>Tot_Classification!$D$70:$L$70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Tot_Classification!$D$73:$L$73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0.80526315789473679</c:v>
                </c:pt>
                <c:pt idx="3">
                  <c:v>0.19473684210526315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9D-4C8A-BF64-A698B0311E0D}"/>
            </c:ext>
          </c:extLst>
        </c:ser>
        <c:ser>
          <c:idx val="3"/>
          <c:order val="3"/>
          <c:tx>
            <c:strRef>
              <c:f>Tot_Classification!$C$74</c:f>
              <c:strCache>
                <c:ptCount val="1"/>
                <c:pt idx="0">
                  <c:v>Target 4</c:v>
                </c:pt>
              </c:strCache>
            </c:strRef>
          </c:tx>
          <c:invertIfNegative val="0"/>
          <c:cat>
            <c:strRef>
              <c:f>Tot_Classification!$D$70:$L$70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Tot_Classification!$D$74:$L$74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2.6315789473684209E-2</c:v>
                </c:pt>
                <c:pt idx="3">
                  <c:v>0.94736842105263153</c:v>
                </c:pt>
                <c:pt idx="4">
                  <c:v>2.6315789473684209E-2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9D-4C8A-BF64-A698B0311E0D}"/>
            </c:ext>
          </c:extLst>
        </c:ser>
        <c:ser>
          <c:idx val="4"/>
          <c:order val="4"/>
          <c:tx>
            <c:strRef>
              <c:f>Tot_Classification!$C$75</c:f>
              <c:strCache>
                <c:ptCount val="1"/>
                <c:pt idx="0">
                  <c:v>Target 5</c:v>
                </c:pt>
              </c:strCache>
            </c:strRef>
          </c:tx>
          <c:invertIfNegative val="0"/>
          <c:cat>
            <c:strRef>
              <c:f>Tot_Classification!$D$70:$L$70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Tot_Classification!$D$75:$L$75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9D-4C8A-BF64-A698B0311E0D}"/>
            </c:ext>
          </c:extLst>
        </c:ser>
        <c:ser>
          <c:idx val="5"/>
          <c:order val="5"/>
          <c:tx>
            <c:strRef>
              <c:f>Tot_Classification!$C$76</c:f>
              <c:strCache>
                <c:ptCount val="1"/>
                <c:pt idx="0">
                  <c:v>Target 6</c:v>
                </c:pt>
              </c:strCache>
            </c:strRef>
          </c:tx>
          <c:invertIfNegative val="0"/>
          <c:cat>
            <c:strRef>
              <c:f>Tot_Classification!$D$70:$L$70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Tot_Classification!$D$76:$L$76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0.95263157894736838</c:v>
                </c:pt>
                <c:pt idx="6">
                  <c:v>4.736842105263158E-2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9D-4C8A-BF64-A698B0311E0D}"/>
            </c:ext>
          </c:extLst>
        </c:ser>
        <c:ser>
          <c:idx val="6"/>
          <c:order val="6"/>
          <c:tx>
            <c:strRef>
              <c:f>Tot_Classification!$C$77</c:f>
              <c:strCache>
                <c:ptCount val="1"/>
                <c:pt idx="0">
                  <c:v>Target 7</c:v>
                </c:pt>
              </c:strCache>
            </c:strRef>
          </c:tx>
          <c:invertIfNegative val="0"/>
          <c:cat>
            <c:strRef>
              <c:f>Tot_Classification!$D$70:$L$70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Tot_Classification!$D$77:$L$77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0.97368421052631582</c:v>
                </c:pt>
                <c:pt idx="7">
                  <c:v>2.6315789473684209E-2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9D-4C8A-BF64-A698B0311E0D}"/>
            </c:ext>
          </c:extLst>
        </c:ser>
        <c:ser>
          <c:idx val="7"/>
          <c:order val="7"/>
          <c:tx>
            <c:strRef>
              <c:f>Tot_Classification!$C$78</c:f>
              <c:strCache>
                <c:ptCount val="1"/>
                <c:pt idx="0">
                  <c:v>Target 8</c:v>
                </c:pt>
              </c:strCache>
            </c:strRef>
          </c:tx>
          <c:invertIfNegative val="0"/>
          <c:cat>
            <c:strRef>
              <c:f>Tot_Classification!$D$70:$L$70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Tot_Classification!$D$78:$L$78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0.93684210526315792</c:v>
                </c:pt>
                <c:pt idx="8">
                  <c:v>6.3157894736842107E-2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C9D-4C8A-BF64-A698B0311E0D}"/>
            </c:ext>
          </c:extLst>
        </c:ser>
        <c:ser>
          <c:idx val="8"/>
          <c:order val="8"/>
          <c:tx>
            <c:strRef>
              <c:f>Tot_Classification!$C$79</c:f>
              <c:strCache>
                <c:ptCount val="1"/>
                <c:pt idx="0">
                  <c:v>Target 9</c:v>
                </c:pt>
              </c:strCache>
            </c:strRef>
          </c:tx>
          <c:invertIfNegative val="0"/>
          <c:cat>
            <c:strRef>
              <c:f>Tot_Classification!$D$70:$L$70</c:f>
              <c:strCache>
                <c:ptCount val="9"/>
                <c:pt idx="0">
                  <c:v>Output 1</c:v>
                </c:pt>
                <c:pt idx="1">
                  <c:v>Output 2</c:v>
                </c:pt>
                <c:pt idx="2">
                  <c:v>Output 3</c:v>
                </c:pt>
                <c:pt idx="3">
                  <c:v>Output 4</c:v>
                </c:pt>
                <c:pt idx="4">
                  <c:v>Output 5</c:v>
                </c:pt>
                <c:pt idx="5">
                  <c:v>Output 6</c:v>
                </c:pt>
                <c:pt idx="6">
                  <c:v>Output 7</c:v>
                </c:pt>
                <c:pt idx="7">
                  <c:v>Output 8</c:v>
                </c:pt>
                <c:pt idx="8">
                  <c:v>Output 9</c:v>
                </c:pt>
              </c:strCache>
            </c:strRef>
          </c:cat>
          <c:val>
            <c:numRef>
              <c:f>Tot_Classification!$D$79:$L$79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0.95789473684210524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C9D-4C8A-BF64-A698B0311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0335872"/>
        <c:axId val="119735040"/>
        <c:axId val="132870144"/>
      </c:bar3DChart>
      <c:catAx>
        <c:axId val="110335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19735040"/>
        <c:crosses val="autoZero"/>
        <c:auto val="1"/>
        <c:lblAlgn val="ctr"/>
        <c:lblOffset val="100"/>
        <c:noMultiLvlLbl val="0"/>
      </c:catAx>
      <c:valAx>
        <c:axId val="1197350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0335872"/>
        <c:crosses val="autoZero"/>
        <c:crossBetween val="between"/>
      </c:valAx>
      <c:serAx>
        <c:axId val="132870144"/>
        <c:scaling>
          <c:orientation val="minMax"/>
        </c:scaling>
        <c:delete val="0"/>
        <c:axPos val="b"/>
        <c:majorTickMark val="out"/>
        <c:minorTickMark val="none"/>
        <c:tickLblPos val="nextTo"/>
        <c:crossAx val="119735040"/>
        <c:crosses val="autoZero"/>
      </c:serAx>
    </c:plotArea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0CED8-65FB-4710-8E36-2507BF6D8813}" type="datetimeFigureOut">
              <a:rPr lang="it-IT" smtClean="0"/>
              <a:t>04/04/2017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D45B8-CE86-4D29-AB1A-4B3BBF46B3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645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45B8-CE86-4D29-AB1A-4B3BBF46B3A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0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92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2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008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8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43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85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3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42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8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5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8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5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2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6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2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6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Neuromorphic</a:t>
            </a:r>
            <a:r>
              <a:rPr lang="it-IT" dirty="0"/>
              <a:t> Engineering</a:t>
            </a:r>
            <a:br>
              <a:rPr lang="it-IT" dirty="0"/>
            </a:br>
            <a:r>
              <a:rPr lang="it-IT" dirty="0"/>
              <a:t>Project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928401" y="3996267"/>
            <a:ext cx="8574621" cy="1388534"/>
          </a:xfrm>
        </p:spPr>
        <p:txBody>
          <a:bodyPr/>
          <a:lstStyle/>
          <a:p>
            <a:r>
              <a:rPr lang="it-IT" dirty="0"/>
              <a:t>Daniele D’Accolti, Valerio Ianniciello e Francesco Iberite</a:t>
            </a:r>
          </a:p>
        </p:txBody>
      </p:sp>
    </p:spTree>
    <p:extLst>
      <p:ext uri="{BB962C8B-B14F-4D97-AF65-F5344CB8AC3E}">
        <p14:creationId xmlns:p14="http://schemas.microsoft.com/office/powerpoint/2010/main" val="96565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2" y="3009899"/>
            <a:ext cx="3549121" cy="1371600"/>
          </a:xfrm>
        </p:spPr>
        <p:txBody>
          <a:bodyPr>
            <a:normAutofit/>
          </a:bodyPr>
          <a:lstStyle/>
          <a:p>
            <a:r>
              <a:rPr lang="it-IT" sz="4000" dirty="0" err="1"/>
              <a:t>Static</a:t>
            </a:r>
            <a:r>
              <a:rPr lang="it-IT" sz="4000" dirty="0"/>
              <a:t> </a:t>
            </a:r>
            <a:r>
              <a:rPr lang="it-IT" sz="4000" dirty="0" err="1"/>
              <a:t>recordings</a:t>
            </a:r>
            <a:endParaRPr lang="it-IT" sz="4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262033" y="1217734"/>
            <a:ext cx="6240990" cy="5105401"/>
          </a:xfrm>
        </p:spPr>
        <p:txBody>
          <a:bodyPr/>
          <a:lstStyle/>
          <a:p>
            <a:r>
              <a:rPr lang="it-IT" dirty="0"/>
              <a:t>19 </a:t>
            </a:r>
            <a:r>
              <a:rPr lang="it-IT" dirty="0" err="1"/>
              <a:t>records</a:t>
            </a:r>
            <a:r>
              <a:rPr lang="it-IT" dirty="0"/>
              <a:t> </a:t>
            </a:r>
            <a:r>
              <a:rPr lang="it-IT" dirty="0" err="1"/>
              <a:t>closing</a:t>
            </a:r>
            <a:r>
              <a:rPr lang="it-IT" dirty="0"/>
              <a:t> + opening</a:t>
            </a:r>
          </a:p>
          <a:p>
            <a:r>
              <a:rPr lang="it-IT" dirty="0"/>
              <a:t>9 </a:t>
            </a:r>
            <a:r>
              <a:rPr lang="it-IT" dirty="0" err="1"/>
              <a:t>different</a:t>
            </a:r>
            <a:r>
              <a:rPr lang="it-IT" dirty="0"/>
              <a:t> positions</a:t>
            </a:r>
          </a:p>
          <a:p>
            <a:r>
              <a:rPr lang="it-IT" dirty="0"/>
              <a:t>15 seconds per position</a:t>
            </a: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1484311" y="685800"/>
            <a:ext cx="10018713" cy="106386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4000" dirty="0" err="1"/>
              <a:t>Acquisition</a:t>
            </a:r>
            <a:r>
              <a:rPr lang="it-IT" sz="4000" dirty="0"/>
              <a:t> </a:t>
            </a:r>
            <a:r>
              <a:rPr lang="it-IT" sz="4000" dirty="0" err="1"/>
              <a:t>protocol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75051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Aims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want to achieve?</a:t>
            </a:r>
          </a:p>
          <a:p>
            <a:r>
              <a:rPr lang="en-US" dirty="0"/>
              <a:t>How do we intend to get it?</a:t>
            </a:r>
          </a:p>
        </p:txBody>
      </p:sp>
    </p:spTree>
    <p:extLst>
      <p:ext uri="{BB962C8B-B14F-4D97-AF65-F5344CB8AC3E}">
        <p14:creationId xmlns:p14="http://schemas.microsoft.com/office/powerpoint/2010/main" val="384475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want to achieve?</a:t>
            </a:r>
            <a:br>
              <a:rPr lang="it-IT" dirty="0"/>
            </a:b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778" t="7302" r="13086" b="11372"/>
          <a:stretch/>
        </p:blipFill>
        <p:spPr>
          <a:xfrm>
            <a:off x="0" y="2438399"/>
            <a:ext cx="4549078" cy="2473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2882" t="2756" r="4540" b="9938"/>
          <a:stretch/>
        </p:blipFill>
        <p:spPr>
          <a:xfrm>
            <a:off x="6982570" y="2440401"/>
            <a:ext cx="5124019" cy="2481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Parentesi graffa aperta 7"/>
          <p:cNvSpPr/>
          <p:nvPr/>
        </p:nvSpPr>
        <p:spPr>
          <a:xfrm flipH="1">
            <a:off x="4683452" y="2450026"/>
            <a:ext cx="331309" cy="2462066"/>
          </a:xfrm>
          <a:prstGeom prst="leftBrace">
            <a:avLst>
              <a:gd name="adj1" fmla="val 22451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curvo 9"/>
          <p:cNvCxnSpPr>
            <a:cxnSpLocks/>
            <a:stCxn id="8" idx="1"/>
          </p:cNvCxnSpPr>
          <p:nvPr/>
        </p:nvCxnSpPr>
        <p:spPr>
          <a:xfrm>
            <a:off x="5014761" y="3681059"/>
            <a:ext cx="1887201" cy="95248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Ovale 2"/>
          <p:cNvSpPr/>
          <p:nvPr/>
        </p:nvSpPr>
        <p:spPr>
          <a:xfrm>
            <a:off x="5095369" y="3594455"/>
            <a:ext cx="1475675" cy="1125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err="1"/>
              <a:t>Izhikevich</a:t>
            </a:r>
            <a:endParaRPr lang="en-GB" sz="1500" dirty="0"/>
          </a:p>
          <a:p>
            <a:pPr algn="ctr"/>
            <a:r>
              <a:rPr lang="it-IT" sz="1500" dirty="0" err="1"/>
              <a:t>neuron</a:t>
            </a:r>
            <a:endParaRPr lang="en-GB" sz="15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/>
          <a:srcRect l="33678" t="31665" r="21827" b="21412"/>
          <a:stretch/>
        </p:blipFill>
        <p:spPr>
          <a:xfrm>
            <a:off x="4760318" y="5506696"/>
            <a:ext cx="2145776" cy="1272858"/>
          </a:xfrm>
          <a:prstGeom prst="rect">
            <a:avLst/>
          </a:prstGeom>
        </p:spPr>
      </p:pic>
      <p:cxnSp>
        <p:nvCxnSpPr>
          <p:cNvPr id="14" name="Connettore 2 13"/>
          <p:cNvCxnSpPr>
            <a:cxnSpLocks/>
            <a:stCxn id="3" idx="4"/>
          </p:cNvCxnSpPr>
          <p:nvPr/>
        </p:nvCxnSpPr>
        <p:spPr>
          <a:xfrm flipH="1">
            <a:off x="5833206" y="4720148"/>
            <a:ext cx="1" cy="699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/>
              <p:cNvSpPr txBox="1"/>
              <p:nvPr/>
            </p:nvSpPr>
            <p:spPr>
              <a:xfrm>
                <a:off x="7351952" y="6004625"/>
                <a:ext cx="3012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𝑐𝑜𝑟𝑟𝑒𝑐𝑡𝑖𝑣𝑒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𝑓𝑎𝑐𝑡𝑜𝑟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952" y="6004625"/>
                <a:ext cx="3012684" cy="276999"/>
              </a:xfrm>
              <a:prstGeom prst="rect">
                <a:avLst/>
              </a:prstGeom>
              <a:blipFill>
                <a:blip r:embed="rId5"/>
                <a:stretch>
                  <a:fillRect l="-1417" t="-2222" r="-2429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342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  <a:r>
              <a:rPr lang="it-IT" dirty="0" err="1"/>
              <a:t>functions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err="1"/>
              <a:t>CompleteWithGA_allparams.m</a:t>
            </a:r>
            <a:endParaRPr lang="it-IT" dirty="0"/>
          </a:p>
          <a:p>
            <a:r>
              <a:rPr lang="it-IT" dirty="0" err="1"/>
              <a:t>fit_silhouette.m</a:t>
            </a:r>
            <a:endParaRPr lang="it-IT" dirty="0"/>
          </a:p>
          <a:p>
            <a:r>
              <a:rPr lang="it-IT" dirty="0" err="1"/>
              <a:t>Baseline.m</a:t>
            </a:r>
            <a:endParaRPr lang="it-IT" dirty="0"/>
          </a:p>
          <a:p>
            <a:r>
              <a:rPr lang="it-IT" dirty="0" err="1"/>
              <a:t>Preprocessing.m</a:t>
            </a:r>
            <a:endParaRPr lang="it-IT" dirty="0"/>
          </a:p>
          <a:p>
            <a:r>
              <a:rPr lang="it-IT" dirty="0" err="1"/>
              <a:t>Generate_bounds.m</a:t>
            </a:r>
            <a:endParaRPr lang="it-IT" dirty="0"/>
          </a:p>
          <a:p>
            <a:r>
              <a:rPr lang="it-IT" dirty="0" err="1"/>
              <a:t>Split.m</a:t>
            </a:r>
            <a:endParaRPr lang="it-IT" dirty="0"/>
          </a:p>
          <a:p>
            <a:r>
              <a:rPr lang="it-IT" dirty="0" err="1"/>
              <a:t>Neuron.m</a:t>
            </a:r>
            <a:endParaRPr lang="it-IT" dirty="0"/>
          </a:p>
          <a:p>
            <a:r>
              <a:rPr lang="it-IT" dirty="0" err="1"/>
              <a:t>Metric_plot.m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169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522" y="808892"/>
            <a:ext cx="9890477" cy="6049108"/>
          </a:xfrm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1537569" y="70338"/>
            <a:ext cx="4181663" cy="61377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CompleteWithGA_allparams.m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07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2815" y="732164"/>
            <a:ext cx="9009185" cy="6125836"/>
          </a:xfrm>
        </p:spPr>
      </p:pic>
      <p:sp>
        <p:nvSpPr>
          <p:cNvPr id="8" name="Titolo 1"/>
          <p:cNvSpPr txBox="1">
            <a:spLocks/>
          </p:cNvSpPr>
          <p:nvPr/>
        </p:nvSpPr>
        <p:spPr>
          <a:xfrm>
            <a:off x="1537569" y="0"/>
            <a:ext cx="4181663" cy="61377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CompleteWithGA_allparams.m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48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492" y="1181123"/>
            <a:ext cx="10011508" cy="4683348"/>
          </a:xfr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1537569" y="211015"/>
            <a:ext cx="4181663" cy="61377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CompleteWithGA_allparams.m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99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54" y="5458"/>
            <a:ext cx="6309946" cy="6852542"/>
          </a:xfr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966069" y="3701561"/>
            <a:ext cx="4181663" cy="61377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fit_silhouette.m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132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983" y="2286344"/>
            <a:ext cx="10649017" cy="2971456"/>
          </a:xfr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1256216" y="668215"/>
            <a:ext cx="4181663" cy="61377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Baseline.m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759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569" y="2371040"/>
            <a:ext cx="10648123" cy="2570236"/>
          </a:xfr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1265007" y="580292"/>
            <a:ext cx="4181663" cy="61377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Preprocessing.m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083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84310" y="2667000"/>
            <a:ext cx="10018713" cy="401089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Transduction system	</a:t>
            </a:r>
          </a:p>
          <a:p>
            <a:r>
              <a:rPr lang="en-GB" dirty="0"/>
              <a:t>Robotic finger</a:t>
            </a:r>
            <a:endParaRPr lang="en-GB" u="sng" dirty="0"/>
          </a:p>
          <a:p>
            <a:r>
              <a:rPr lang="en-GB" dirty="0"/>
              <a:t>Acquisition protocol</a:t>
            </a:r>
          </a:p>
          <a:p>
            <a:r>
              <a:rPr lang="en-GB" dirty="0"/>
              <a:t>Aims</a:t>
            </a:r>
          </a:p>
          <a:p>
            <a:r>
              <a:rPr lang="en-GB" dirty="0"/>
              <a:t>MATLAB functions</a:t>
            </a:r>
          </a:p>
          <a:p>
            <a:r>
              <a:rPr lang="en-GB" dirty="0"/>
              <a:t>Genetic algorithm for parameters</a:t>
            </a:r>
          </a:p>
          <a:p>
            <a:r>
              <a:rPr lang="it-IT" dirty="0" err="1"/>
              <a:t>Results</a:t>
            </a:r>
            <a:endParaRPr lang="en-GB" dirty="0"/>
          </a:p>
          <a:p>
            <a:r>
              <a:rPr lang="en-GB" dirty="0"/>
              <a:t>Conclusions</a:t>
            </a:r>
          </a:p>
          <a:p>
            <a:r>
              <a:rPr lang="en-GB" dirty="0"/>
              <a:t>Future developments</a:t>
            </a:r>
          </a:p>
          <a:p>
            <a:endParaRPr lang="en-GB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7153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185" y="0"/>
            <a:ext cx="8049816" cy="6858000"/>
          </a:xfr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491284" y="3122112"/>
            <a:ext cx="4181663" cy="61377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Generate_bounds.m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3872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316" y="2101361"/>
            <a:ext cx="10157684" cy="3210035"/>
          </a:xfr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1159498" y="606670"/>
            <a:ext cx="4181663" cy="61377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Generate_bounds.m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7337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104423" y="3877407"/>
            <a:ext cx="4181663" cy="72807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Split.m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835" y="316525"/>
            <a:ext cx="8762165" cy="6348046"/>
          </a:xfrm>
        </p:spPr>
      </p:pic>
    </p:spTree>
    <p:extLst>
      <p:ext uri="{BB962C8B-B14F-4D97-AF65-F5344CB8AC3E}">
        <p14:creationId xmlns:p14="http://schemas.microsoft.com/office/powerpoint/2010/main" val="3805462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1476022" y="2795952"/>
            <a:ext cx="4181663" cy="9215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Neuron.m</a:t>
            </a:r>
            <a:endParaRPr lang="it-IT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0315" y="0"/>
            <a:ext cx="4545623" cy="6865630"/>
          </a:xfrm>
        </p:spPr>
      </p:pic>
    </p:spTree>
    <p:extLst>
      <p:ext uri="{BB962C8B-B14F-4D97-AF65-F5344CB8AC3E}">
        <p14:creationId xmlns:p14="http://schemas.microsoft.com/office/powerpoint/2010/main" val="360821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-159346" y="4677507"/>
            <a:ext cx="4181663" cy="55222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Metric_plot.m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985" y="501162"/>
            <a:ext cx="8974015" cy="5885444"/>
          </a:xfrm>
        </p:spPr>
      </p:pic>
    </p:spTree>
    <p:extLst>
      <p:ext uri="{BB962C8B-B14F-4D97-AF65-F5344CB8AC3E}">
        <p14:creationId xmlns:p14="http://schemas.microsoft.com/office/powerpoint/2010/main" val="2154809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Genetic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for </a:t>
            </a:r>
            <a:r>
              <a:rPr lang="it-IT" dirty="0" err="1"/>
              <a:t>parameters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to use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r>
              <a:rPr lang="en-US" dirty="0"/>
              <a:t>Targets of the fitness function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7332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1" y="159327"/>
            <a:ext cx="10018713" cy="1752599"/>
          </a:xfrm>
        </p:spPr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to use </a:t>
            </a:r>
            <a:r>
              <a:rPr lang="it-IT" dirty="0" err="1"/>
              <a:t>it</a:t>
            </a:r>
            <a:r>
              <a:rPr lang="it-IT" dirty="0"/>
              <a:t>?</a:t>
            </a:r>
            <a:br>
              <a:rPr lang="it-IT" dirty="0"/>
            </a:b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021" y="1354015"/>
            <a:ext cx="7057292" cy="52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83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 of the fitness function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Minimize</a:t>
            </a:r>
            <a:r>
              <a:rPr lang="it-IT" dirty="0"/>
              <a:t> </a:t>
            </a:r>
            <a:r>
              <a:rPr lang="it-IT" b="1" dirty="0" err="1"/>
              <a:t>intra</a:t>
            </a:r>
            <a:r>
              <a:rPr lang="it-IT" dirty="0" err="1"/>
              <a:t>group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   </a:t>
            </a:r>
            <a:r>
              <a:rPr lang="it-IT" i="1" dirty="0"/>
              <a:t>(a)</a:t>
            </a:r>
          </a:p>
          <a:p>
            <a:r>
              <a:rPr lang="it-IT" dirty="0" err="1"/>
              <a:t>Maximize</a:t>
            </a:r>
            <a:r>
              <a:rPr lang="it-IT" dirty="0"/>
              <a:t> </a:t>
            </a:r>
            <a:r>
              <a:rPr lang="it-IT" b="1" dirty="0" err="1"/>
              <a:t>inter</a:t>
            </a:r>
            <a:r>
              <a:rPr lang="it-IT" dirty="0" err="1"/>
              <a:t>group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  </a:t>
            </a:r>
            <a:r>
              <a:rPr lang="it-IT" i="1" dirty="0"/>
              <a:t>(b)</a:t>
            </a:r>
            <a:endParaRPr lang="it-IT" dirty="0"/>
          </a:p>
          <a:p>
            <a:r>
              <a:rPr lang="it-IT" dirty="0"/>
              <a:t>Silhouette </a:t>
            </a:r>
            <a:r>
              <a:rPr lang="it-IT" dirty="0" err="1"/>
              <a:t>function</a:t>
            </a:r>
            <a:r>
              <a:rPr lang="it-IT" dirty="0"/>
              <a:t>   </a:t>
            </a:r>
            <a:r>
              <a:rPr lang="it-IT" i="1" dirty="0"/>
              <a:t>(S)</a:t>
            </a:r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/>
              <p:cNvSpPr txBox="1"/>
              <p:nvPr/>
            </p:nvSpPr>
            <p:spPr>
              <a:xfrm>
                <a:off x="5380506" y="5944555"/>
                <a:ext cx="2226315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06" y="5944555"/>
                <a:ext cx="2226315" cy="5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/>
              <p:cNvSpPr txBox="1"/>
              <p:nvPr/>
            </p:nvSpPr>
            <p:spPr>
              <a:xfrm>
                <a:off x="5845474" y="4857105"/>
                <a:ext cx="129638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474" y="4857105"/>
                <a:ext cx="1296381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73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1" y="497289"/>
            <a:ext cx="10018713" cy="1752599"/>
          </a:xfrm>
        </p:spPr>
        <p:txBody>
          <a:bodyPr>
            <a:normAutofit/>
          </a:bodyPr>
          <a:lstStyle/>
          <a:p>
            <a:r>
              <a:rPr lang="it-IT" sz="3200" dirty="0" err="1"/>
              <a:t>Raster</a:t>
            </a:r>
            <a:r>
              <a:rPr lang="it-IT" sz="3200" dirty="0"/>
              <a:t> plot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421" y="1977326"/>
            <a:ext cx="8694494" cy="4380454"/>
          </a:xfr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1484311" y="0"/>
            <a:ext cx="10018713" cy="146831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Optimized</a:t>
            </a:r>
            <a:r>
              <a:rPr lang="it-IT" dirty="0"/>
              <a:t> </a:t>
            </a:r>
            <a:r>
              <a:rPr lang="it-IT" dirty="0" err="1"/>
              <a:t>neuron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72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746" y="1720408"/>
            <a:ext cx="6689846" cy="5017384"/>
          </a:xfrm>
        </p:spPr>
      </p:pic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1484311" y="497289"/>
            <a:ext cx="10018713" cy="1752599"/>
          </a:xfrm>
        </p:spPr>
        <p:txBody>
          <a:bodyPr>
            <a:normAutofit/>
          </a:bodyPr>
          <a:lstStyle/>
          <a:p>
            <a:r>
              <a:rPr lang="it-IT" sz="3200" dirty="0"/>
              <a:t>Cluster plots</a:t>
            </a: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484311" y="0"/>
            <a:ext cx="10018713" cy="146831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Optimized</a:t>
            </a:r>
            <a:r>
              <a:rPr lang="it-IT" dirty="0"/>
              <a:t> </a:t>
            </a:r>
            <a:r>
              <a:rPr lang="it-IT" dirty="0" err="1"/>
              <a:t>neuron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571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Transduction</a:t>
            </a:r>
            <a:r>
              <a:rPr lang="it-IT" dirty="0"/>
              <a:t> system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Sensor</a:t>
            </a:r>
          </a:p>
          <a:p>
            <a:r>
              <a:rPr lang="it-IT" dirty="0"/>
              <a:t>Interrogator</a:t>
            </a:r>
          </a:p>
        </p:txBody>
      </p:sp>
    </p:spTree>
    <p:extLst>
      <p:ext uri="{BB962C8B-B14F-4D97-AF65-F5344CB8AC3E}">
        <p14:creationId xmlns:p14="http://schemas.microsoft.com/office/powerpoint/2010/main" val="1669118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1484311" y="592015"/>
            <a:ext cx="10018713" cy="1752599"/>
          </a:xfrm>
        </p:spPr>
        <p:txBody>
          <a:bodyPr>
            <a:normAutofit/>
          </a:bodyPr>
          <a:lstStyle/>
          <a:p>
            <a:r>
              <a:rPr lang="it-IT" sz="3200" dirty="0"/>
              <a:t>Cluster plots</a:t>
            </a: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484311" y="0"/>
            <a:ext cx="10018713" cy="146831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Optimized</a:t>
            </a:r>
            <a:r>
              <a:rPr lang="it-IT" dirty="0"/>
              <a:t> </a:t>
            </a:r>
            <a:r>
              <a:rPr lang="it-IT" dirty="0" err="1"/>
              <a:t>neuron</a:t>
            </a:r>
            <a:endParaRPr lang="en-GB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995981" y="2562511"/>
            <a:ext cx="214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Proximal</a:t>
            </a:r>
            <a:r>
              <a:rPr lang="it-IT" dirty="0"/>
              <a:t> </a:t>
            </a:r>
            <a:r>
              <a:rPr lang="it-IT" dirty="0" err="1"/>
              <a:t>crossing</a:t>
            </a:r>
            <a:endParaRPr lang="en-GB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006930" y="2562511"/>
            <a:ext cx="214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Proximal</a:t>
            </a:r>
            <a:r>
              <a:rPr lang="it-IT" dirty="0"/>
              <a:t> </a:t>
            </a:r>
            <a:r>
              <a:rPr lang="it-IT" dirty="0" err="1"/>
              <a:t>crossing</a:t>
            </a:r>
            <a:endParaRPr lang="en-GB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9033943" y="2562511"/>
            <a:ext cx="214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Distal</a:t>
            </a:r>
            <a:r>
              <a:rPr lang="it-IT" dirty="0"/>
              <a:t> </a:t>
            </a:r>
            <a:r>
              <a:rPr lang="it-IT" dirty="0" err="1"/>
              <a:t>crossing</a:t>
            </a:r>
            <a:endParaRPr lang="en-GB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6" y="3103580"/>
            <a:ext cx="3821934" cy="28664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50" y="3103580"/>
            <a:ext cx="3824684" cy="2868512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574" y="3103580"/>
            <a:ext cx="3854062" cy="28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43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1484310" y="409366"/>
            <a:ext cx="10018713" cy="1752599"/>
          </a:xfrm>
        </p:spPr>
        <p:txBody>
          <a:bodyPr>
            <a:normAutofit/>
          </a:bodyPr>
          <a:lstStyle/>
          <a:p>
            <a:r>
              <a:rPr lang="it-IT" sz="3200" dirty="0"/>
              <a:t>3 </a:t>
            </a:r>
            <a:r>
              <a:rPr lang="it-IT" sz="3200" dirty="0" err="1"/>
              <a:t>neurons</a:t>
            </a:r>
            <a:r>
              <a:rPr lang="it-IT" sz="3200" dirty="0"/>
              <a:t>, </a:t>
            </a:r>
            <a:r>
              <a:rPr lang="it-IT" sz="3200" dirty="0" err="1"/>
              <a:t>only</a:t>
            </a:r>
            <a:r>
              <a:rPr lang="it-IT" sz="3200" dirty="0"/>
              <a:t> </a:t>
            </a:r>
            <a:r>
              <a:rPr lang="it-IT" sz="3200" dirty="0" err="1"/>
              <a:t>frequencies</a:t>
            </a:r>
            <a:endParaRPr lang="it-IT" sz="3200" dirty="0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484310" y="-112312"/>
            <a:ext cx="10018713" cy="146831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Optimized</a:t>
            </a:r>
            <a:r>
              <a:rPr lang="it-IT" dirty="0"/>
              <a:t> </a:t>
            </a:r>
            <a:r>
              <a:rPr lang="it-IT" dirty="0" err="1"/>
              <a:t>neuron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553" y="1646342"/>
            <a:ext cx="10822232" cy="5165516"/>
          </a:xfrm>
        </p:spPr>
      </p:pic>
    </p:spTree>
    <p:extLst>
      <p:ext uri="{BB962C8B-B14F-4D97-AF65-F5344CB8AC3E}">
        <p14:creationId xmlns:p14="http://schemas.microsoft.com/office/powerpoint/2010/main" val="181624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Features and dataset </a:t>
            </a:r>
            <a:r>
              <a:rPr lang="it-IT" dirty="0" err="1"/>
              <a:t>description</a:t>
            </a:r>
            <a:endParaRPr lang="it-IT" dirty="0"/>
          </a:p>
          <a:p>
            <a:r>
              <a:rPr lang="it-IT" dirty="0"/>
              <a:t>KNN </a:t>
            </a:r>
            <a:r>
              <a:rPr lang="it-IT" dirty="0" err="1"/>
              <a:t>parameters</a:t>
            </a:r>
            <a:endParaRPr lang="it-IT" dirty="0"/>
          </a:p>
          <a:p>
            <a:r>
              <a:rPr lang="it-IT" dirty="0" err="1"/>
              <a:t>Classification</a:t>
            </a:r>
            <a:r>
              <a:rPr lang="it-IT" dirty="0"/>
              <a:t> performances</a:t>
            </a:r>
          </a:p>
          <a:p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matrices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6650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Features and dataset </a:t>
            </a:r>
            <a:r>
              <a:rPr lang="it-IT" dirty="0" err="1"/>
              <a:t>description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2 </a:t>
            </a:r>
            <a:r>
              <a:rPr lang="it-IT" dirty="0" err="1"/>
              <a:t>datasets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analyzed</a:t>
            </a:r>
            <a:r>
              <a:rPr lang="it-IT" dirty="0"/>
              <a:t>:</a:t>
            </a:r>
          </a:p>
          <a:p>
            <a:r>
              <a:rPr lang="it-IT" dirty="0"/>
              <a:t>1 </a:t>
            </a:r>
            <a:r>
              <a:rPr lang="it-IT" dirty="0" err="1"/>
              <a:t>neuron</a:t>
            </a:r>
            <a:r>
              <a:rPr lang="it-IT" dirty="0"/>
              <a:t>, </a:t>
            </a:r>
            <a:r>
              <a:rPr lang="it-IT" dirty="0" err="1"/>
              <a:t>mean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channels</a:t>
            </a:r>
            <a:endParaRPr lang="it-IT" dirty="0"/>
          </a:p>
          <a:p>
            <a:r>
              <a:rPr lang="it-IT" dirty="0"/>
              <a:t>3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neurons</a:t>
            </a:r>
            <a:r>
              <a:rPr lang="it-IT" dirty="0"/>
              <a:t>, 1 per </a:t>
            </a:r>
            <a:r>
              <a:rPr lang="it-IT" dirty="0" err="1"/>
              <a:t>crossing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following</a:t>
            </a:r>
            <a:r>
              <a:rPr lang="it-IT" dirty="0"/>
              <a:t> features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extracted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neuron</a:t>
            </a:r>
            <a:r>
              <a:rPr lang="it-IT" dirty="0"/>
              <a:t>:</a:t>
            </a:r>
          </a:p>
          <a:p>
            <a:r>
              <a:rPr lang="it-IT" dirty="0" err="1"/>
              <a:t>spike</a:t>
            </a:r>
            <a:r>
              <a:rPr lang="it-IT" dirty="0"/>
              <a:t> rate</a:t>
            </a:r>
          </a:p>
          <a:p>
            <a:r>
              <a:rPr lang="it-IT" dirty="0" err="1"/>
              <a:t>isiCV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2338754" y="5855678"/>
            <a:ext cx="8168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1 </a:t>
            </a:r>
            <a:r>
              <a:rPr lang="it-IT" dirty="0" err="1"/>
              <a:t>neuron</a:t>
            </a:r>
            <a:r>
              <a:rPr lang="it-IT" dirty="0"/>
              <a:t> dataset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by 2 features, 1710 </a:t>
            </a:r>
            <a:r>
              <a:rPr lang="it-IT" dirty="0" err="1"/>
              <a:t>istances</a:t>
            </a:r>
            <a:r>
              <a:rPr lang="it-IT" dirty="0"/>
              <a:t> and 9 classes</a:t>
            </a:r>
          </a:p>
          <a:p>
            <a:r>
              <a:rPr lang="it-IT" dirty="0"/>
              <a:t>The 3 </a:t>
            </a:r>
            <a:r>
              <a:rPr lang="it-IT" dirty="0" err="1"/>
              <a:t>neurons</a:t>
            </a:r>
            <a:r>
              <a:rPr lang="it-IT" dirty="0"/>
              <a:t> dataset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by 6 features, 1710 </a:t>
            </a:r>
            <a:r>
              <a:rPr lang="it-IT" dirty="0" err="1"/>
              <a:t>istances</a:t>
            </a:r>
            <a:r>
              <a:rPr lang="it-IT" dirty="0"/>
              <a:t> and 9 classes </a:t>
            </a:r>
          </a:p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1517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4400" dirty="0" err="1"/>
              <a:t>Results</a:t>
            </a:r>
            <a:br>
              <a:rPr lang="it-IT" dirty="0"/>
            </a:br>
            <a:r>
              <a:rPr lang="it-IT" sz="3600" dirty="0"/>
              <a:t>KNN </a:t>
            </a:r>
            <a:r>
              <a:rPr lang="it-IT" sz="3600" dirty="0" err="1"/>
              <a:t>parameters</a:t>
            </a:r>
            <a:br>
              <a:rPr lang="it-IT" dirty="0"/>
            </a:b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368784"/>
              </p:ext>
            </p:extLst>
          </p:nvPr>
        </p:nvGraphicFramePr>
        <p:xfrm>
          <a:off x="1484311" y="2081719"/>
          <a:ext cx="10018712" cy="3886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10321046" y="5967918"/>
            <a:ext cx="175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Neighbors</a:t>
            </a:r>
            <a:endParaRPr lang="en-GB" dirty="0"/>
          </a:p>
        </p:txBody>
      </p:sp>
      <p:sp>
        <p:nvSpPr>
          <p:cNvPr id="6" name="Ovale 5"/>
          <p:cNvSpPr/>
          <p:nvPr/>
        </p:nvSpPr>
        <p:spPr>
          <a:xfrm>
            <a:off x="4338536" y="3336588"/>
            <a:ext cx="145915" cy="14591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697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4400" dirty="0" err="1"/>
              <a:t>Results</a:t>
            </a:r>
            <a:br>
              <a:rPr lang="it-IT" dirty="0"/>
            </a:br>
            <a:r>
              <a:rPr lang="it-IT" sz="3600" dirty="0" err="1"/>
              <a:t>Classification</a:t>
            </a:r>
            <a:r>
              <a:rPr lang="it-IT" sz="3600" dirty="0"/>
              <a:t> performances</a:t>
            </a:r>
            <a:br>
              <a:rPr lang="it-IT" sz="3600" dirty="0"/>
            </a:br>
            <a:r>
              <a:rPr lang="it-I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it-IT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3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neuron</a:t>
            </a:r>
            <a:endParaRPr lang="it-IT" sz="3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159212" y="2344367"/>
            <a:ext cx="384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Frequencies</a:t>
            </a:r>
            <a:r>
              <a:rPr lang="it-IT" dirty="0"/>
              <a:t> + </a:t>
            </a:r>
            <a:r>
              <a:rPr lang="it-IT" dirty="0" err="1"/>
              <a:t>isiCV</a:t>
            </a:r>
            <a:endParaRPr lang="en-GB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7256680" y="2344367"/>
            <a:ext cx="384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Frequencies</a:t>
            </a:r>
            <a:endParaRPr lang="en-GB" dirty="0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00000000-0008-0000-0100-00000108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886" y="2832268"/>
            <a:ext cx="5553075" cy="385953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0000000-0008-0000-0100-00000208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6117" y="2847353"/>
            <a:ext cx="5543550" cy="389763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381110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4400" dirty="0" err="1"/>
              <a:t>Results</a:t>
            </a:r>
            <a:br>
              <a:rPr lang="it-IT" dirty="0"/>
            </a:br>
            <a:r>
              <a:rPr lang="it-IT" sz="3600" dirty="0" err="1"/>
              <a:t>Classification</a:t>
            </a:r>
            <a:r>
              <a:rPr lang="it-IT" sz="3600" dirty="0"/>
              <a:t> performances</a:t>
            </a:r>
            <a:br>
              <a:rPr lang="it-IT" sz="3600" dirty="0"/>
            </a:br>
            <a:r>
              <a:rPr lang="it-IT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</a:t>
            </a:r>
            <a:r>
              <a:rPr lang="it-IT" sz="3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neurons</a:t>
            </a:r>
            <a:endParaRPr lang="it-IT" sz="3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0000000-0008-0000-0000-00000304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125" y="2827506"/>
            <a:ext cx="5562600" cy="387858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000-00000704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6118" y="2827506"/>
            <a:ext cx="5543550" cy="386905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9" name="CasellaDiTesto 8"/>
          <p:cNvSpPr txBox="1"/>
          <p:nvPr/>
        </p:nvSpPr>
        <p:spPr>
          <a:xfrm>
            <a:off x="1159212" y="2344367"/>
            <a:ext cx="384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Frequencies</a:t>
            </a:r>
            <a:r>
              <a:rPr lang="it-IT" dirty="0"/>
              <a:t> + </a:t>
            </a:r>
            <a:r>
              <a:rPr lang="it-IT" dirty="0" err="1"/>
              <a:t>isiCV</a:t>
            </a:r>
            <a:endParaRPr lang="en-GB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7256680" y="2344367"/>
            <a:ext cx="384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Frequencies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608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4400" dirty="0" err="1"/>
              <a:t>Results</a:t>
            </a:r>
            <a:br>
              <a:rPr lang="it-IT" dirty="0"/>
            </a:br>
            <a:r>
              <a:rPr lang="it-IT" sz="3600" dirty="0" err="1"/>
              <a:t>Confusion</a:t>
            </a:r>
            <a:r>
              <a:rPr lang="it-IT" sz="3600" dirty="0"/>
              <a:t> </a:t>
            </a:r>
            <a:r>
              <a:rPr lang="it-IT" sz="3600" dirty="0" err="1"/>
              <a:t>matrices</a:t>
            </a:r>
            <a:br>
              <a:rPr lang="it-IT" sz="3600" dirty="0"/>
            </a:br>
            <a:r>
              <a:rPr lang="it-IT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</a:t>
            </a:r>
            <a:r>
              <a:rPr lang="it-IT" sz="3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neuron</a:t>
            </a:r>
            <a:endParaRPr lang="it-IT" sz="3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652082" y="2352473"/>
            <a:ext cx="384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Frequencies</a:t>
            </a:r>
            <a:r>
              <a:rPr lang="it-IT" dirty="0"/>
              <a:t> + </a:t>
            </a:r>
            <a:r>
              <a:rPr lang="it-IT" dirty="0" err="1"/>
              <a:t>isiCV</a:t>
            </a:r>
            <a:endParaRPr lang="en-GB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7256680" y="2344367"/>
            <a:ext cx="384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Frequencies</a:t>
            </a:r>
            <a:endParaRPr lang="en-GB" dirty="0"/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00000000-0008-0000-01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800285"/>
              </p:ext>
            </p:extLst>
          </p:nvPr>
        </p:nvGraphicFramePr>
        <p:xfrm>
          <a:off x="0" y="2713699"/>
          <a:ext cx="7146590" cy="3443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00000000-0008-0000-01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836403"/>
              </p:ext>
            </p:extLst>
          </p:nvPr>
        </p:nvGraphicFramePr>
        <p:xfrm>
          <a:off x="5604597" y="2713699"/>
          <a:ext cx="7146590" cy="3443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5845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4400" dirty="0" err="1"/>
              <a:t>Results</a:t>
            </a:r>
            <a:br>
              <a:rPr lang="it-IT" dirty="0"/>
            </a:br>
            <a:r>
              <a:rPr lang="it-IT" sz="3600" dirty="0" err="1"/>
              <a:t>Confusion</a:t>
            </a:r>
            <a:r>
              <a:rPr lang="it-IT" sz="3600" dirty="0"/>
              <a:t> </a:t>
            </a:r>
            <a:r>
              <a:rPr lang="it-IT" sz="3600" dirty="0" err="1"/>
              <a:t>matrices</a:t>
            </a:r>
            <a:br>
              <a:rPr lang="it-IT" sz="3600" dirty="0"/>
            </a:br>
            <a:r>
              <a:rPr lang="it-IT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</a:t>
            </a:r>
            <a:r>
              <a:rPr lang="it-IT" sz="3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neurons</a:t>
            </a:r>
            <a:endParaRPr lang="it-IT" sz="3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867710" y="2344367"/>
            <a:ext cx="384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Frequencies</a:t>
            </a:r>
            <a:r>
              <a:rPr lang="it-IT" dirty="0"/>
              <a:t> + </a:t>
            </a:r>
            <a:r>
              <a:rPr lang="it-IT" dirty="0" err="1"/>
              <a:t>isiCV</a:t>
            </a:r>
            <a:endParaRPr lang="en-GB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7947342" y="2344367"/>
            <a:ext cx="384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Frequencies</a:t>
            </a:r>
            <a:endParaRPr lang="en-GB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0000000-0008-0000-01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993554"/>
              </p:ext>
            </p:extLst>
          </p:nvPr>
        </p:nvGraphicFramePr>
        <p:xfrm>
          <a:off x="846306" y="2623454"/>
          <a:ext cx="5885234" cy="4049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00000000-0008-0000-01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189801"/>
              </p:ext>
            </p:extLst>
          </p:nvPr>
        </p:nvGraphicFramePr>
        <p:xfrm>
          <a:off x="6624536" y="2623454"/>
          <a:ext cx="6488038" cy="4166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3255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Clusters </a:t>
            </a:r>
            <a:r>
              <a:rPr lang="en-US" dirty="0"/>
              <a:t>have informative content</a:t>
            </a:r>
          </a:p>
          <a:p>
            <a:r>
              <a:rPr lang="en-US" dirty="0"/>
              <a:t>All the information is coded in the spike rate</a:t>
            </a:r>
          </a:p>
          <a:p>
            <a:r>
              <a:rPr lang="en-US" dirty="0" err="1"/>
              <a:t>IsiCV</a:t>
            </a:r>
            <a:r>
              <a:rPr lang="en-US" dirty="0"/>
              <a:t> is not informative, conversely it adds noise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50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Sensor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99657" l="1468" r="8909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5761" y="210728"/>
            <a:ext cx="3394789" cy="6220221"/>
          </a:xfrm>
        </p:spPr>
      </p:pic>
      <p:cxnSp>
        <p:nvCxnSpPr>
          <p:cNvPr id="61" name="Connettore 2 60"/>
          <p:cNvCxnSpPr/>
          <p:nvPr/>
        </p:nvCxnSpPr>
        <p:spPr>
          <a:xfrm>
            <a:off x="9541239" y="577121"/>
            <a:ext cx="14969" cy="51716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Connettore 2 62"/>
          <p:cNvCxnSpPr/>
          <p:nvPr/>
        </p:nvCxnSpPr>
        <p:spPr>
          <a:xfrm>
            <a:off x="7787390" y="6100997"/>
            <a:ext cx="13641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CasellaDiTesto 63"/>
          <p:cNvSpPr txBox="1"/>
          <p:nvPr/>
        </p:nvSpPr>
        <p:spPr>
          <a:xfrm rot="5400000">
            <a:off x="9299345" y="298200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92 mm</a:t>
            </a:r>
          </a:p>
        </p:txBody>
      </p:sp>
      <p:sp>
        <p:nvSpPr>
          <p:cNvPr id="65" name="CasellaDiTesto 64"/>
          <p:cNvSpPr txBox="1"/>
          <p:nvPr/>
        </p:nvSpPr>
        <p:spPr>
          <a:xfrm>
            <a:off x="8051859" y="6061617"/>
            <a:ext cx="83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25 mm</a:t>
            </a:r>
          </a:p>
        </p:txBody>
      </p:sp>
      <p:sp>
        <p:nvSpPr>
          <p:cNvPr id="67" name="CasellaDiTesto 66"/>
          <p:cNvSpPr txBox="1"/>
          <p:nvPr/>
        </p:nvSpPr>
        <p:spPr>
          <a:xfrm>
            <a:off x="7964638" y="509665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74" name="CasellaDiTesto 73"/>
          <p:cNvSpPr txBox="1"/>
          <p:nvPr/>
        </p:nvSpPr>
        <p:spPr>
          <a:xfrm>
            <a:off x="7964638" y="472275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75" name="CasellaDiTesto 74"/>
          <p:cNvSpPr txBox="1"/>
          <p:nvPr/>
        </p:nvSpPr>
        <p:spPr>
          <a:xfrm>
            <a:off x="8736897" y="509665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12</a:t>
            </a:r>
          </a:p>
        </p:txBody>
      </p:sp>
      <p:sp>
        <p:nvSpPr>
          <p:cNvPr id="76" name="CasellaDiTesto 75"/>
          <p:cNvSpPr txBox="1"/>
          <p:nvPr/>
        </p:nvSpPr>
        <p:spPr>
          <a:xfrm>
            <a:off x="8736897" y="472275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77" name="CasellaDiTesto 76"/>
          <p:cNvSpPr txBox="1"/>
          <p:nvPr/>
        </p:nvSpPr>
        <p:spPr>
          <a:xfrm>
            <a:off x="7949556" y="349704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78" name="CasellaDiTesto 77"/>
          <p:cNvSpPr txBox="1"/>
          <p:nvPr/>
        </p:nvSpPr>
        <p:spPr>
          <a:xfrm>
            <a:off x="7949556" y="312313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79" name="CasellaDiTesto 78"/>
          <p:cNvSpPr txBox="1"/>
          <p:nvPr/>
        </p:nvSpPr>
        <p:spPr>
          <a:xfrm>
            <a:off x="8721815" y="349704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</a:t>
            </a:r>
          </a:p>
        </p:txBody>
      </p:sp>
      <p:sp>
        <p:nvSpPr>
          <p:cNvPr id="80" name="CasellaDiTesto 79"/>
          <p:cNvSpPr txBox="1"/>
          <p:nvPr/>
        </p:nvSpPr>
        <p:spPr>
          <a:xfrm>
            <a:off x="8721815" y="312313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81" name="CasellaDiTesto 80"/>
          <p:cNvSpPr txBox="1"/>
          <p:nvPr/>
        </p:nvSpPr>
        <p:spPr>
          <a:xfrm>
            <a:off x="7949556" y="177990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</a:t>
            </a:r>
          </a:p>
        </p:txBody>
      </p:sp>
      <p:sp>
        <p:nvSpPr>
          <p:cNvPr id="82" name="CasellaDiTesto 81"/>
          <p:cNvSpPr txBox="1"/>
          <p:nvPr/>
        </p:nvSpPr>
        <p:spPr>
          <a:xfrm>
            <a:off x="7949556" y="14060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83" name="CasellaDiTesto 82"/>
          <p:cNvSpPr txBox="1"/>
          <p:nvPr/>
        </p:nvSpPr>
        <p:spPr>
          <a:xfrm>
            <a:off x="8721815" y="177990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</a:t>
            </a:r>
          </a:p>
        </p:txBody>
      </p:sp>
      <p:sp>
        <p:nvSpPr>
          <p:cNvPr id="84" name="CasellaDiTesto 83"/>
          <p:cNvSpPr txBox="1"/>
          <p:nvPr/>
        </p:nvSpPr>
        <p:spPr>
          <a:xfrm>
            <a:off x="8721815" y="140600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6734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developments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implementation with </a:t>
            </a:r>
            <a:r>
              <a:rPr lang="en-US" dirty="0" err="1"/>
              <a:t>Labview</a:t>
            </a:r>
            <a:endParaRPr lang="en-US" dirty="0"/>
          </a:p>
          <a:p>
            <a:r>
              <a:rPr lang="en-US" dirty="0"/>
              <a:t>Hardware Improvement</a:t>
            </a:r>
          </a:p>
          <a:p>
            <a:r>
              <a:rPr lang="en-US" dirty="0"/>
              <a:t>Improve the genetic algorithm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9250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Thanks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614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/>
          <a:lstStyle/>
          <a:p>
            <a:r>
              <a:rPr lang="it-IT" sz="4000" dirty="0"/>
              <a:t>Interrogator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2800" y="103675"/>
            <a:ext cx="4683760" cy="6692951"/>
          </a:xfrm>
        </p:spPr>
      </p:pic>
    </p:spTree>
    <p:extLst>
      <p:ext uri="{BB962C8B-B14F-4D97-AF65-F5344CB8AC3E}">
        <p14:creationId xmlns:p14="http://schemas.microsoft.com/office/powerpoint/2010/main" val="86390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</a:t>
            </a:r>
            <a:r>
              <a:rPr lang="it-IT" dirty="0"/>
              <a:t> finger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finger</a:t>
            </a:r>
          </a:p>
          <a:p>
            <a:r>
              <a:rPr lang="it-IT" dirty="0" err="1"/>
              <a:t>Actuation</a:t>
            </a:r>
            <a:r>
              <a:rPr lang="it-IT" dirty="0"/>
              <a:t> system</a:t>
            </a:r>
          </a:p>
          <a:p>
            <a:r>
              <a:rPr lang="it-IT" dirty="0"/>
              <a:t>Sensor </a:t>
            </a:r>
            <a:r>
              <a:rPr lang="it-IT" dirty="0" err="1"/>
              <a:t>mounting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962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91697" y="685800"/>
            <a:ext cx="10018713" cy="1752599"/>
          </a:xfrm>
        </p:spPr>
        <p:txBody>
          <a:bodyPr/>
          <a:lstStyle/>
          <a:p>
            <a:r>
              <a:rPr lang="it-IT" dirty="0"/>
              <a:t>The finger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71713" y="2551690"/>
            <a:ext cx="4919462" cy="3354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Soft </a:t>
            </a:r>
            <a:r>
              <a:rPr lang="it-IT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tissues</a:t>
            </a:r>
            <a:endParaRPr lang="it-IT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Bone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Ligament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3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1650" y="2730961"/>
            <a:ext cx="3549121" cy="1371600"/>
          </a:xfrm>
        </p:spPr>
        <p:txBody>
          <a:bodyPr>
            <a:normAutofit/>
          </a:bodyPr>
          <a:lstStyle/>
          <a:p>
            <a:r>
              <a:rPr lang="it-IT" sz="4000" dirty="0" err="1"/>
              <a:t>Actuation</a:t>
            </a:r>
            <a:r>
              <a:rPr lang="it-IT" sz="4000" dirty="0"/>
              <a:t> system</a:t>
            </a:r>
          </a:p>
        </p:txBody>
      </p:sp>
      <p:pic>
        <p:nvPicPr>
          <p:cNvPr id="5" name="VID_20161021_15063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322" r="11520" b="4383"/>
          <a:stretch/>
        </p:blipFill>
        <p:spPr>
          <a:xfrm>
            <a:off x="3525715" y="1160180"/>
            <a:ext cx="8323708" cy="451316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83612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21521" y="2680647"/>
            <a:ext cx="3549121" cy="1371600"/>
          </a:xfrm>
        </p:spPr>
        <p:txBody>
          <a:bodyPr>
            <a:normAutofit/>
          </a:bodyPr>
          <a:lstStyle/>
          <a:p>
            <a:r>
              <a:rPr lang="it-IT" sz="4000" dirty="0"/>
              <a:t>Sensor </a:t>
            </a:r>
            <a:r>
              <a:rPr lang="it-IT" sz="4000" dirty="0" err="1"/>
              <a:t>mounting</a:t>
            </a:r>
            <a:endParaRPr lang="it-IT" sz="4000" dirty="0"/>
          </a:p>
        </p:txBody>
      </p:sp>
      <p:sp>
        <p:nvSpPr>
          <p:cNvPr id="9" name="Segnaposto contenuto 2"/>
          <p:cNvSpPr>
            <a:spLocks noGrp="1"/>
          </p:cNvSpPr>
          <p:nvPr>
            <p:ph idx="1"/>
          </p:nvPr>
        </p:nvSpPr>
        <p:spPr>
          <a:xfrm>
            <a:off x="5262033" y="1217734"/>
            <a:ext cx="6240990" cy="5105401"/>
          </a:xfrm>
        </p:spPr>
        <p:txBody>
          <a:bodyPr/>
          <a:lstStyle/>
          <a:p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glued</a:t>
            </a:r>
            <a:r>
              <a:rPr lang="it-IT" dirty="0"/>
              <a:t> the </a:t>
            </a:r>
            <a:r>
              <a:rPr lang="it-IT" dirty="0" err="1"/>
              <a:t>sensor</a:t>
            </a:r>
            <a:r>
              <a:rPr lang="it-IT" dirty="0"/>
              <a:t> on the finger</a:t>
            </a:r>
          </a:p>
        </p:txBody>
      </p:sp>
    </p:spTree>
    <p:extLst>
      <p:ext uri="{BB962C8B-B14F-4D97-AF65-F5344CB8AC3E}">
        <p14:creationId xmlns:p14="http://schemas.microsoft.com/office/powerpoint/2010/main" val="35073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sse">
  <a:themeElements>
    <a:clrScheme name="Parallass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ss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s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1364</TotalTime>
  <Words>445</Words>
  <Application>Microsoft Office PowerPoint</Application>
  <PresentationFormat>Widescreen</PresentationFormat>
  <Paragraphs>141</Paragraphs>
  <Slides>41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Corbel</vt:lpstr>
      <vt:lpstr>Parallasse</vt:lpstr>
      <vt:lpstr>Neuromorphic Engineering Project</vt:lpstr>
      <vt:lpstr>Outlines</vt:lpstr>
      <vt:lpstr>Transduction system</vt:lpstr>
      <vt:lpstr>Sensor</vt:lpstr>
      <vt:lpstr>Interrogator</vt:lpstr>
      <vt:lpstr>Robotic finger</vt:lpstr>
      <vt:lpstr>The finger</vt:lpstr>
      <vt:lpstr>Actuation system</vt:lpstr>
      <vt:lpstr>Sensor mounting</vt:lpstr>
      <vt:lpstr>Static recordings</vt:lpstr>
      <vt:lpstr>Aims</vt:lpstr>
      <vt:lpstr>What do we want to achieve? </vt:lpstr>
      <vt:lpstr>MATLAB functions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Genetic algorithm for parameters</vt:lpstr>
      <vt:lpstr>Why to use it? </vt:lpstr>
      <vt:lpstr>Targets of the fitness function</vt:lpstr>
      <vt:lpstr>Raster plot</vt:lpstr>
      <vt:lpstr>Cluster plots</vt:lpstr>
      <vt:lpstr>Cluster plots</vt:lpstr>
      <vt:lpstr>3 neurons, only frequencies</vt:lpstr>
      <vt:lpstr>Results</vt:lpstr>
      <vt:lpstr>Features and dataset description</vt:lpstr>
      <vt:lpstr>Results KNN parameters </vt:lpstr>
      <vt:lpstr>Results Classification performances 1 neuron</vt:lpstr>
      <vt:lpstr>Results Classification performances 3 neurons</vt:lpstr>
      <vt:lpstr>Results Confusion matrices 1 neuron</vt:lpstr>
      <vt:lpstr>Results Confusion matrices 3 neurons</vt:lpstr>
      <vt:lpstr>Conclusions</vt:lpstr>
      <vt:lpstr>Future developments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 Naturali e Artificiali Progetto</dc:title>
  <dc:creator>Valerio Ianniciello</dc:creator>
  <cp:lastModifiedBy>VALERIO IANNICIELLO</cp:lastModifiedBy>
  <cp:revision>63</cp:revision>
  <dcterms:created xsi:type="dcterms:W3CDTF">2016-09-10T15:17:12Z</dcterms:created>
  <dcterms:modified xsi:type="dcterms:W3CDTF">2017-04-04T21:07:47Z</dcterms:modified>
</cp:coreProperties>
</file>